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28.png" ContentType="image/png"/>
  <Override PartName="/ppt/media/image1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21.png" ContentType="image/png"/>
  <Override PartName="/ppt/media/image7.jpeg" ContentType="image/jpeg"/>
  <Override PartName="/ppt/media/image8.png" ContentType="image/png"/>
  <Override PartName="/ppt/media/image9.jpeg" ContentType="image/jpeg"/>
  <Override PartName="/ppt/media/image10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9.png" ContentType="image/png"/>
  <Override PartName="/ppt/media/image14.jpeg" ContentType="image/jpeg"/>
  <Override PartName="/ppt/media/image15.png" ContentType="image/png"/>
  <Override PartName="/ppt/media/image35.jpeg" ContentType="image/jpeg"/>
  <Override PartName="/ppt/media/image16.jpeg" ContentType="image/jpeg"/>
  <Override PartName="/ppt/media/image17.png" ContentType="image/png"/>
  <Override PartName="/ppt/media/image24.jpeg" ContentType="image/jpeg"/>
  <Override PartName="/ppt/media/image20.jpeg" ContentType="image/jpeg"/>
  <Override PartName="/ppt/media/image44.png" ContentType="image/png"/>
  <Override PartName="/ppt/media/image22.jpeg" ContentType="image/jpeg"/>
  <Override PartName="/ppt/media/image23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jpeg" ContentType="image/jpeg"/>
  <Override PartName="/ppt/media/image47.png" ContentType="image/png"/>
  <Override PartName="/ppt/media/image29.jpeg" ContentType="image/jpeg"/>
  <Override PartName="/ppt/media/image30.png" ContentType="image/png"/>
  <Override PartName="/ppt/media/image31.jpeg" ContentType="image/jpeg"/>
  <Override PartName="/ppt/media/image42.png" ContentType="image/png"/>
  <Override PartName="/ppt/media/image32.png" ContentType="image/png"/>
  <Override PartName="/ppt/media/image33.jpeg" ContentType="image/jpeg"/>
  <Override PartName="/ppt/media/image34.png" ContentType="image/png"/>
  <Override PartName="/ppt/media/image37.jpeg" ContentType="image/jpeg"/>
  <Override PartName="/ppt/media/image38.png" ContentType="image/png"/>
  <Override PartName="/ppt/media/image39.png" ContentType="image/png"/>
  <Override PartName="/ppt/media/image40.jpeg" ContentType="image/jpeg"/>
  <Override PartName="/ppt/media/image41.png" ContentType="image/png"/>
  <Override PartName="/ppt/media/image43.png" ContentType="image/png"/>
  <Override PartName="/ppt/media/image45.jpeg" ContentType="image/jpeg"/>
  <Override PartName="/ppt/media/image4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296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B0BD9DF0-0059-40D6-AB8F-E2DA43132CAC}" type="datetime">
              <a:rPr b="0" lang="en-GB" sz="1200" spc="-1" strike="noStrike">
                <a:solidFill>
                  <a:srgbClr val="8b8b8b"/>
                </a:solidFill>
                <a:latin typeface="Calibri"/>
              </a:rPr>
              <a:t>27/01/23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77308D30-D998-46F8-8F4B-258508F20B4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https://friendsofparkwoodsurgery.com/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hyperlink" Target="https://www.patientaccess.com/" TargetMode="External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jpeg"/><Relationship Id="rId4" Type="http://schemas.openxmlformats.org/officeDocument/2006/relationships/hyperlink" Target="https://friendsofparkwoodsurgery.com/" TargetMode="External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hyperlink" Target="https://parkwoodsurgery.nhs.uk/" TargetMode="External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hyperlink" Target="https://www.patientaccess.com/" TargetMode="External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1"/>
          <p:cNvSpPr/>
          <p:nvPr/>
        </p:nvSpPr>
        <p:spPr>
          <a:xfrm>
            <a:off x="0" y="-1440"/>
            <a:ext cx="12191760" cy="685908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sp>
        <p:nvSpPr>
          <p:cNvPr id="43" name="Rectangle 8"/>
          <p:cNvSpPr/>
          <p:nvPr/>
        </p:nvSpPr>
        <p:spPr>
          <a:xfrm>
            <a:off x="1371600" y="806400"/>
            <a:ext cx="9981720" cy="304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1600" spc="-1" strike="noStrike">
                <a:solidFill>
                  <a:srgbClr val="ffffff"/>
                </a:solidFill>
                <a:latin typeface="Calibri"/>
              </a:rPr>
              <a:t>Representative of all Patients  *  Enable Improvements   *  Support the Practice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44" name="Picture 10" descr=""/>
          <p:cNvPicPr/>
          <p:nvPr/>
        </p:nvPicPr>
        <p:blipFill>
          <a:blip r:embed="rId1"/>
          <a:stretch/>
        </p:blipFill>
        <p:spPr>
          <a:xfrm>
            <a:off x="181080" y="203760"/>
            <a:ext cx="709200" cy="954360"/>
          </a:xfrm>
          <a:prstGeom prst="rect">
            <a:avLst/>
          </a:prstGeom>
          <a:ln w="0">
            <a:noFill/>
          </a:ln>
        </p:spPr>
      </p:pic>
      <p:sp>
        <p:nvSpPr>
          <p:cNvPr id="45" name="TextBox 12"/>
          <p:cNvSpPr/>
          <p:nvPr/>
        </p:nvSpPr>
        <p:spPr>
          <a:xfrm>
            <a:off x="4724280" y="6172200"/>
            <a:ext cx="408960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1600" spc="-1" strike="noStrike" u="sng">
                <a:solidFill>
                  <a:srgbClr val="ffffff"/>
                </a:solidFill>
                <a:uFillTx/>
                <a:latin typeface="Calibri"/>
                <a:hlinkClick r:id="rId2"/>
              </a:rPr>
              <a:t>https://friendsofparkwoodsurgery.com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46" name="Graphic 18" descr="Internet with solid fill"/>
          <p:cNvPicPr/>
          <p:nvPr/>
        </p:nvPicPr>
        <p:blipFill>
          <a:blip r:embed="rId3"/>
          <a:stretch/>
        </p:blipFill>
        <p:spPr>
          <a:xfrm>
            <a:off x="4173840" y="6081480"/>
            <a:ext cx="550440" cy="550440"/>
          </a:xfrm>
          <a:prstGeom prst="rect">
            <a:avLst/>
          </a:prstGeom>
          <a:ln w="0">
            <a:noFill/>
          </a:ln>
        </p:spPr>
      </p:pic>
      <p:pic>
        <p:nvPicPr>
          <p:cNvPr id="47" name="Graphic 3" descr="Questions with solid fill"/>
          <p:cNvPicPr/>
          <p:nvPr/>
        </p:nvPicPr>
        <p:blipFill>
          <a:blip r:embed="rId4"/>
          <a:stretch/>
        </p:blipFill>
        <p:spPr>
          <a:xfrm>
            <a:off x="9144000" y="2286000"/>
            <a:ext cx="1962720" cy="1962720"/>
          </a:xfrm>
          <a:prstGeom prst="rect">
            <a:avLst/>
          </a:prstGeom>
          <a:ln w="0">
            <a:noFill/>
          </a:ln>
        </p:spPr>
      </p:pic>
      <p:sp>
        <p:nvSpPr>
          <p:cNvPr id="48" name="Rectangle 7"/>
          <p:cNvSpPr/>
          <p:nvPr/>
        </p:nvSpPr>
        <p:spPr>
          <a:xfrm>
            <a:off x="838080" y="1836000"/>
            <a:ext cx="8457840" cy="3497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83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 Box 2"/>
          <p:cNvSpPr/>
          <p:nvPr/>
        </p:nvSpPr>
        <p:spPr>
          <a:xfrm>
            <a:off x="1078560" y="3094560"/>
            <a:ext cx="797436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708e"/>
                </a:solidFill>
                <a:latin typeface="Calibri"/>
              </a:rPr>
              <a:t>How to set up your Patient Access account and </a:t>
            </a:r>
            <a:endParaRPr b="0" lang="en-GB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708e"/>
                </a:solidFill>
                <a:latin typeface="Calibri"/>
              </a:rPr>
              <a:t>How to use the Patient Access website to manage your repeat prescriptions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50" name="Text Box 2"/>
          <p:cNvSpPr/>
          <p:nvPr/>
        </p:nvSpPr>
        <p:spPr>
          <a:xfrm>
            <a:off x="890640" y="1836000"/>
            <a:ext cx="797436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00708e"/>
                </a:solidFill>
                <a:latin typeface="Calibri"/>
                <a:ea typeface="Times New Roman"/>
              </a:rPr>
              <a:t>Repeat Prescriptions Guide</a:t>
            </a:r>
            <a:endParaRPr b="0" lang="en-GB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96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2" descr=""/>
          <p:cNvPicPr/>
          <p:nvPr/>
        </p:nvPicPr>
        <p:blipFill>
          <a:blip r:embed="rId2"/>
          <a:stretch/>
        </p:blipFill>
        <p:spPr>
          <a:xfrm>
            <a:off x="6400800" y="1828800"/>
            <a:ext cx="2374200" cy="3870720"/>
          </a:xfrm>
          <a:prstGeom prst="rect">
            <a:avLst/>
          </a:prstGeom>
          <a:ln w="0">
            <a:noFill/>
          </a:ln>
        </p:spPr>
      </p:pic>
      <p:sp>
        <p:nvSpPr>
          <p:cNvPr id="98" name="TextBox 14"/>
          <p:cNvSpPr/>
          <p:nvPr/>
        </p:nvSpPr>
        <p:spPr>
          <a:xfrm>
            <a:off x="685800" y="1828800"/>
            <a:ext cx="4495320" cy="229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Enter your first name and last name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Enter your postcode then select your address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Enter your Date of Birth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Click Continue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101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1" descr=""/>
          <p:cNvPicPr/>
          <p:nvPr/>
        </p:nvPicPr>
        <p:blipFill>
          <a:blip r:embed="rId2"/>
          <a:stretch/>
        </p:blipFill>
        <p:spPr>
          <a:xfrm>
            <a:off x="8077320" y="2354760"/>
            <a:ext cx="2247840" cy="2941200"/>
          </a:xfrm>
          <a:prstGeom prst="rect">
            <a:avLst/>
          </a:prstGeom>
          <a:ln w="0">
            <a:noFill/>
          </a:ln>
        </p:spPr>
      </p:pic>
      <p:sp>
        <p:nvSpPr>
          <p:cNvPr id="103" name="TextBox 7"/>
          <p:cNvSpPr/>
          <p:nvPr/>
        </p:nvSpPr>
        <p:spPr>
          <a:xfrm>
            <a:off x="685800" y="2335680"/>
            <a:ext cx="6171840" cy="229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On the next screen, enter your email address and a password – you will use these to logon to Patient Access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Accept the Terms &amp; Conditions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Click Create Account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106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2" descr=""/>
          <p:cNvPicPr/>
          <p:nvPr/>
        </p:nvPicPr>
        <p:blipFill>
          <a:blip r:embed="rId2"/>
          <a:stretch/>
        </p:blipFill>
        <p:spPr>
          <a:xfrm>
            <a:off x="7924680" y="2140200"/>
            <a:ext cx="2186640" cy="2834640"/>
          </a:xfrm>
          <a:prstGeom prst="rect">
            <a:avLst/>
          </a:prstGeom>
          <a:ln w="0">
            <a:noFill/>
          </a:ln>
        </p:spPr>
      </p:pic>
      <p:sp>
        <p:nvSpPr>
          <p:cNvPr id="108" name="TextBox 7"/>
          <p:cNvSpPr/>
          <p:nvPr/>
        </p:nvSpPr>
        <p:spPr>
          <a:xfrm>
            <a:off x="762120" y="2209680"/>
            <a:ext cx="7009920" cy="29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Create a Memorable Word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This is extra security on your account to make sure others cannot logon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Enter your memorable word, then enter a hint – if you forget your memorable word the hint will be presented on screen to help you remember it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Click Continue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111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6" descr=""/>
          <p:cNvPicPr/>
          <p:nvPr/>
        </p:nvPicPr>
        <p:blipFill>
          <a:blip r:embed="rId2"/>
          <a:stretch/>
        </p:blipFill>
        <p:spPr>
          <a:xfrm>
            <a:off x="8534520" y="2209680"/>
            <a:ext cx="2019240" cy="1996200"/>
          </a:xfrm>
          <a:prstGeom prst="rect">
            <a:avLst/>
          </a:prstGeom>
          <a:ln w="0">
            <a:noFill/>
          </a:ln>
        </p:spPr>
      </p:pic>
      <p:sp>
        <p:nvSpPr>
          <p:cNvPr id="113" name="TextBox 7"/>
          <p:cNvSpPr/>
          <p:nvPr/>
        </p:nvSpPr>
        <p:spPr>
          <a:xfrm>
            <a:off x="685800" y="2133720"/>
            <a:ext cx="6476760" cy="26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Enter your mobile phone number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Whilst this isn’t mandatory, it makes it easier to reset your password if you forget your password in the future.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Enter your mobile phone number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Click Continue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116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3" descr=""/>
          <p:cNvPicPr/>
          <p:nvPr/>
        </p:nvPicPr>
        <p:blipFill>
          <a:blip r:embed="rId2"/>
          <a:stretch/>
        </p:blipFill>
        <p:spPr>
          <a:xfrm>
            <a:off x="8229600" y="1600200"/>
            <a:ext cx="2034360" cy="1882080"/>
          </a:xfrm>
          <a:prstGeom prst="rect">
            <a:avLst/>
          </a:prstGeom>
          <a:ln w="0">
            <a:noFill/>
          </a:ln>
        </p:spPr>
      </p:pic>
      <p:sp>
        <p:nvSpPr>
          <p:cNvPr id="118" name="TextBox 14"/>
          <p:cNvSpPr/>
          <p:nvPr/>
        </p:nvSpPr>
        <p:spPr>
          <a:xfrm>
            <a:off x="685800" y="2133720"/>
            <a:ext cx="6476760" cy="324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Click the Send Verification Email button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This will send an email to the email address you defined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Open the email, then click on Verify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Once complete, the Email verification successful message appears on screen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Click Sign In to Patient Access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19" name="Picture 15" descr=""/>
          <p:cNvPicPr/>
          <p:nvPr/>
        </p:nvPicPr>
        <p:blipFill>
          <a:blip r:embed="rId3"/>
          <a:stretch/>
        </p:blipFill>
        <p:spPr>
          <a:xfrm>
            <a:off x="8229600" y="4038480"/>
            <a:ext cx="2103120" cy="143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122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12" descr=""/>
          <p:cNvPicPr/>
          <p:nvPr/>
        </p:nvPicPr>
        <p:blipFill>
          <a:blip r:embed="rId2"/>
          <a:stretch/>
        </p:blipFill>
        <p:spPr>
          <a:xfrm>
            <a:off x="7620120" y="2124000"/>
            <a:ext cx="2110680" cy="2781360"/>
          </a:xfrm>
          <a:prstGeom prst="rect">
            <a:avLst/>
          </a:prstGeom>
          <a:ln w="0">
            <a:noFill/>
          </a:ln>
        </p:spPr>
      </p:pic>
      <p:sp>
        <p:nvSpPr>
          <p:cNvPr id="124" name="TextBox 2"/>
          <p:cNvSpPr/>
          <p:nvPr/>
        </p:nvSpPr>
        <p:spPr>
          <a:xfrm>
            <a:off x="685800" y="2133720"/>
            <a:ext cx="6476760" cy="13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On the next screen, click Link your GP practice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You must complete this step to be able to request repeat medication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127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1" descr=""/>
          <p:cNvPicPr/>
          <p:nvPr/>
        </p:nvPicPr>
        <p:blipFill>
          <a:blip r:embed="rId2"/>
          <a:stretch/>
        </p:blipFill>
        <p:spPr>
          <a:xfrm>
            <a:off x="7238880" y="2143080"/>
            <a:ext cx="2788920" cy="1257120"/>
          </a:xfrm>
          <a:prstGeom prst="rect">
            <a:avLst/>
          </a:prstGeom>
          <a:ln w="0">
            <a:noFill/>
          </a:ln>
        </p:spPr>
      </p:pic>
      <p:sp>
        <p:nvSpPr>
          <p:cNvPr id="129" name="TextBox 2"/>
          <p:cNvSpPr/>
          <p:nvPr/>
        </p:nvSpPr>
        <p:spPr>
          <a:xfrm>
            <a:off x="685800" y="2133720"/>
            <a:ext cx="6476760" cy="166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On the next screen, type in HP1 2LD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This is the postcode for Parkwood Surgery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The website will now list local surgeries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Select Parkwood Surgery from the list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132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7" descr=""/>
          <p:cNvPicPr/>
          <p:nvPr/>
        </p:nvPicPr>
        <p:blipFill>
          <a:blip r:embed="rId2"/>
          <a:stretch/>
        </p:blipFill>
        <p:spPr>
          <a:xfrm>
            <a:off x="6934320" y="1981080"/>
            <a:ext cx="4267080" cy="2651760"/>
          </a:xfrm>
          <a:prstGeom prst="rect">
            <a:avLst/>
          </a:prstGeom>
          <a:ln w="0">
            <a:noFill/>
          </a:ln>
        </p:spPr>
      </p:pic>
      <p:sp>
        <p:nvSpPr>
          <p:cNvPr id="134" name="TextBox 13"/>
          <p:cNvSpPr/>
          <p:nvPr/>
        </p:nvSpPr>
        <p:spPr>
          <a:xfrm>
            <a:off x="685800" y="2133720"/>
            <a:ext cx="647676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On the next screen,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click on Continue with registration letter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35" name="Rectangle: Rounded Corners 14"/>
          <p:cNvSpPr/>
          <p:nvPr/>
        </p:nvSpPr>
        <p:spPr>
          <a:xfrm>
            <a:off x="9753480" y="2590920"/>
            <a:ext cx="1294920" cy="685440"/>
          </a:xfrm>
          <a:prstGeom prst="roundRect">
            <a:avLst>
              <a:gd name="adj" fmla="val 16667"/>
            </a:avLst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TextBox 15"/>
          <p:cNvSpPr/>
          <p:nvPr/>
        </p:nvSpPr>
        <p:spPr>
          <a:xfrm>
            <a:off x="9753480" y="2645280"/>
            <a:ext cx="150444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900" spc="-1" strike="noStrike">
                <a:solidFill>
                  <a:srgbClr val="a6a6a6"/>
                </a:solidFill>
                <a:latin typeface="Calibri"/>
              </a:rPr>
              <a:t>Parkwood Surgery, Parkwood Drive, Hemel Hempstead, HP1 2LD</a:t>
            </a:r>
            <a:endParaRPr b="0" lang="en-GB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139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9" descr=""/>
          <p:cNvPicPr/>
          <p:nvPr/>
        </p:nvPicPr>
        <p:blipFill>
          <a:blip r:embed="rId2"/>
          <a:stretch/>
        </p:blipFill>
        <p:spPr>
          <a:xfrm>
            <a:off x="7596720" y="1752480"/>
            <a:ext cx="4595040" cy="3779640"/>
          </a:xfrm>
          <a:prstGeom prst="rect">
            <a:avLst/>
          </a:prstGeom>
          <a:ln w="0">
            <a:noFill/>
          </a:ln>
        </p:spPr>
      </p:pic>
      <p:sp>
        <p:nvSpPr>
          <p:cNvPr id="141" name="TextBox 1"/>
          <p:cNvSpPr/>
          <p:nvPr/>
        </p:nvSpPr>
        <p:spPr>
          <a:xfrm>
            <a:off x="685800" y="2057400"/>
            <a:ext cx="6476760" cy="166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On the Registration Letter from Parkwood Surgery, locate the codes for Patient Access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Enter the required codes on screen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Click Confirm details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42" name="Rectangle: Rounded Corners 2"/>
          <p:cNvSpPr/>
          <p:nvPr/>
        </p:nvSpPr>
        <p:spPr>
          <a:xfrm>
            <a:off x="10439280" y="2307960"/>
            <a:ext cx="1294920" cy="685440"/>
          </a:xfrm>
          <a:prstGeom prst="roundRect">
            <a:avLst>
              <a:gd name="adj" fmla="val 16667"/>
            </a:avLst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TextBox 3"/>
          <p:cNvSpPr/>
          <p:nvPr/>
        </p:nvSpPr>
        <p:spPr>
          <a:xfrm>
            <a:off x="10439280" y="2362320"/>
            <a:ext cx="150444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900" spc="-1" strike="noStrike">
                <a:solidFill>
                  <a:srgbClr val="a6a6a6"/>
                </a:solidFill>
                <a:latin typeface="Calibri"/>
              </a:rPr>
              <a:t>Parkwood Surgery, Parkwood Drive, Hemel Hempstead, HP1 2LD</a:t>
            </a:r>
            <a:endParaRPr b="0" lang="en-GB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146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sp>
        <p:nvSpPr>
          <p:cNvPr id="147" name="TextBox 3"/>
          <p:cNvSpPr/>
          <p:nvPr/>
        </p:nvSpPr>
        <p:spPr>
          <a:xfrm>
            <a:off x="609480" y="1371600"/>
            <a:ext cx="10234080" cy="26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Once your Patient Access account has been set up, and you have linked to Parkwood Surgery,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you can – 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Logon to view your repeat medication items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See when medication was last requested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See when you can submit your next repeat medication request for each item.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Keep your Patient Access account details safe.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You will also be able to see your medical appointments, test results and more 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48" name="Rectangle 5"/>
          <p:cNvSpPr/>
          <p:nvPr/>
        </p:nvSpPr>
        <p:spPr>
          <a:xfrm>
            <a:off x="966960" y="5528160"/>
            <a:ext cx="10081800" cy="643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ffffff"/>
                </a:solidFill>
                <a:latin typeface="Calibri"/>
                <a:ea typeface="Calibri"/>
              </a:rPr>
              <a:t>IMPORTANT! </a:t>
            </a:r>
            <a:r>
              <a:rPr b="1" lang="en-GB" sz="1800" spc="-1" strike="noStrike">
                <a:solidFill>
                  <a:srgbClr val="ffffff"/>
                </a:solidFill>
                <a:latin typeface="Calibri"/>
                <a:ea typeface="Times New Roman"/>
              </a:rPr>
              <a:t>You cannot book appointments through Patient Access (yet)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53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sp>
        <p:nvSpPr>
          <p:cNvPr id="54" name="TextBox 2"/>
          <p:cNvSpPr/>
          <p:nvPr/>
        </p:nvSpPr>
        <p:spPr>
          <a:xfrm>
            <a:off x="685800" y="1447920"/>
            <a:ext cx="11048760" cy="463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Requesting Repeat Prescriptions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From 01 March 2023, Parkwood Surgery will no longer accept email requests for repeat prescriptions whether submitted by you, or your nominated pharmacy.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This is because this method adds extra work for practice staff, and delays the processing of your request.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To make the repeat prescription request process more effective, patients should submit their requests through the Patient Access website – requests submitted this way go direct to a GP for approval.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 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What Do I Need To Do?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To be able to manage your repeat prescriptions going forwards you need to complete these steps:-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Step 1 – select two forms of ID, one with your photo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Step 2 – Request a Registration Letter 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spcAft>
                <a:spcPts val="1001"/>
              </a:spcAft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Step 3 – Register for a Patient Access account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 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Once complete, you will be able to manage your repeat prescription requests online.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151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sp>
        <p:nvSpPr>
          <p:cNvPr id="152" name="TextBox 3"/>
          <p:cNvSpPr/>
          <p:nvPr/>
        </p:nvSpPr>
        <p:spPr>
          <a:xfrm>
            <a:off x="609480" y="1396080"/>
            <a:ext cx="9067320" cy="26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To request a repeat prescription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In your web browser type 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111987"/>
                  </a:solidFill>
                </a:uFill>
                <a:latin typeface="Calibri"/>
                <a:ea typeface="Calibri"/>
                <a:hlinkClick r:id="rId2"/>
              </a:rPr>
              <a:t>https://www.patientaccess.com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Sign in using your email address and password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You will then be prompted to enter specific letters from your memorable word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In this example, let’s say our memorable word is </a:t>
            </a:r>
            <a:r>
              <a:rPr b="1" lang="en-GB" sz="1800" spc="-1" strike="noStrike">
                <a:solidFill>
                  <a:srgbClr val="0070c0"/>
                </a:solidFill>
                <a:latin typeface="Calibri"/>
                <a:ea typeface="Calibri"/>
              </a:rPr>
              <a:t>memorableword101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If asked for the 4</a:t>
            </a:r>
            <a:r>
              <a:rPr b="0" lang="en-US" sz="18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th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 character, 10</a:t>
            </a:r>
            <a:r>
              <a:rPr b="0" lang="en-US" sz="18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th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 character and 14</a:t>
            </a:r>
            <a:r>
              <a:rPr b="0" lang="en-US" sz="18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th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 character, you would enter o then w then 1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153" name="TextBox 6"/>
          <p:cNvSpPr/>
          <p:nvPr/>
        </p:nvSpPr>
        <p:spPr>
          <a:xfrm>
            <a:off x="5600880" y="4104720"/>
            <a:ext cx="247608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0070c0"/>
                </a:solidFill>
                <a:latin typeface="Calibri"/>
              </a:rPr>
              <a:t>memorableword101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54" name="Straight Arrow Connector 8"/>
          <p:cNvSpPr/>
          <p:nvPr/>
        </p:nvSpPr>
        <p:spPr>
          <a:xfrm flipV="1">
            <a:off x="5981760" y="4439160"/>
            <a:ext cx="228240" cy="55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Straight Arrow Connector 13"/>
          <p:cNvSpPr/>
          <p:nvPr/>
        </p:nvSpPr>
        <p:spPr>
          <a:xfrm flipH="1" flipV="1">
            <a:off x="6858000" y="4440960"/>
            <a:ext cx="190080" cy="5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Straight Arrow Connector 14"/>
          <p:cNvSpPr/>
          <p:nvPr/>
        </p:nvSpPr>
        <p:spPr>
          <a:xfrm flipH="1" flipV="1">
            <a:off x="7388280" y="4467600"/>
            <a:ext cx="1202040" cy="438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TextBox 16"/>
          <p:cNvSpPr/>
          <p:nvPr/>
        </p:nvSpPr>
        <p:spPr>
          <a:xfrm>
            <a:off x="4284000" y="4858920"/>
            <a:ext cx="228564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r>
              <a:rPr b="0" lang="en-US" sz="18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th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 character = o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58" name="TextBox 18"/>
          <p:cNvSpPr/>
          <p:nvPr/>
        </p:nvSpPr>
        <p:spPr>
          <a:xfrm>
            <a:off x="6246000" y="4896360"/>
            <a:ext cx="205704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b="0" lang="en-US" sz="18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th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 character = w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59" name="TextBox 21"/>
          <p:cNvSpPr/>
          <p:nvPr/>
        </p:nvSpPr>
        <p:spPr>
          <a:xfrm>
            <a:off x="8246160" y="4864320"/>
            <a:ext cx="236412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14</a:t>
            </a:r>
            <a:r>
              <a:rPr b="0" lang="en-US" sz="18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th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 character = 1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162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sp>
        <p:nvSpPr>
          <p:cNvPr id="163" name="TextBox 3"/>
          <p:cNvSpPr/>
          <p:nvPr/>
        </p:nvSpPr>
        <p:spPr>
          <a:xfrm>
            <a:off x="609480" y="1371600"/>
            <a:ext cx="7009920" cy="19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From the menu, select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Repeat Medication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Click 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New medication order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You will now see all items on your repeat form: each will show when it was last ordered, and when the next issue is due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</p:txBody>
      </p:sp>
      <p:pic>
        <p:nvPicPr>
          <p:cNvPr id="164" name="Picture 1" descr="Graphical user interface, application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7834680" y="1215360"/>
            <a:ext cx="1699560" cy="3249720"/>
          </a:xfrm>
          <a:prstGeom prst="rect">
            <a:avLst/>
          </a:prstGeom>
          <a:ln w="0">
            <a:solidFill>
              <a:srgbClr val="ffffff">
                <a:lumMod val="65000"/>
              </a:srgbClr>
            </a:solidFill>
          </a:ln>
        </p:spPr>
      </p:pic>
      <p:sp>
        <p:nvSpPr>
          <p:cNvPr id="165" name="Rectangle: Rounded Corners 2"/>
          <p:cNvSpPr/>
          <p:nvPr/>
        </p:nvSpPr>
        <p:spPr>
          <a:xfrm>
            <a:off x="7834680" y="3048120"/>
            <a:ext cx="1294920" cy="3805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6" name="Picture 7" descr="Graphical user interface, application&#10;&#10;Description automatically generated"/>
          <p:cNvPicPr/>
          <p:nvPr/>
        </p:nvPicPr>
        <p:blipFill>
          <a:blip r:embed="rId3"/>
          <a:stretch/>
        </p:blipFill>
        <p:spPr>
          <a:xfrm>
            <a:off x="7148160" y="4182840"/>
            <a:ext cx="4772160" cy="1051200"/>
          </a:xfrm>
          <a:prstGeom prst="rect">
            <a:avLst/>
          </a:prstGeom>
          <a:ln w="0">
            <a:noFill/>
          </a:ln>
        </p:spPr>
      </p:pic>
      <p:sp>
        <p:nvSpPr>
          <p:cNvPr id="167" name="Rectangle: Rounded Corners 8"/>
          <p:cNvSpPr/>
          <p:nvPr/>
        </p:nvSpPr>
        <p:spPr>
          <a:xfrm>
            <a:off x="10058400" y="4648320"/>
            <a:ext cx="1861920" cy="491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170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4" descr=""/>
          <p:cNvPicPr/>
          <p:nvPr/>
        </p:nvPicPr>
        <p:blipFill>
          <a:blip r:embed="rId2"/>
          <a:stretch/>
        </p:blipFill>
        <p:spPr>
          <a:xfrm>
            <a:off x="8062920" y="1371600"/>
            <a:ext cx="4028760" cy="2035080"/>
          </a:xfrm>
          <a:prstGeom prst="rect">
            <a:avLst/>
          </a:prstGeom>
          <a:ln w="0">
            <a:noFill/>
          </a:ln>
        </p:spPr>
      </p:pic>
      <p:sp>
        <p:nvSpPr>
          <p:cNvPr id="172" name="TextBox 3"/>
          <p:cNvSpPr/>
          <p:nvPr/>
        </p:nvSpPr>
        <p:spPr>
          <a:xfrm>
            <a:off x="609480" y="1371600"/>
            <a:ext cx="7467120" cy="343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For each item you require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click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Add to Request or the + icon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spcAft>
                <a:spcPts val="1001"/>
              </a:spcAft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Click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Request Medication -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it will show the number of items you selected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spcAft>
                <a:spcPts val="1001"/>
              </a:spcAft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Check you have selected the correct items, then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spcAft>
                <a:spcPts val="1001"/>
              </a:spcAft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Click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Order Medication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You will see a message confirming that your request has been submitted to Parkwood Surgery. A GP will review and process your request, which will be sent directly to your nominated pharmacy.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73" name="Picture 5" descr="Graphical user interface, text, application&#10;&#10;Description automatically generated"/>
          <p:cNvPicPr/>
          <p:nvPr/>
        </p:nvPicPr>
        <p:blipFill>
          <a:blip r:embed="rId3"/>
          <a:stretch/>
        </p:blipFill>
        <p:spPr>
          <a:xfrm>
            <a:off x="866160" y="4952880"/>
            <a:ext cx="5608080" cy="1500840"/>
          </a:xfrm>
          <a:prstGeom prst="rect">
            <a:avLst/>
          </a:prstGeom>
          <a:ln w="0">
            <a:solidFill>
              <a:srgbClr val="ffffff">
                <a:lumMod val="65000"/>
              </a:srgbClr>
            </a:solidFill>
          </a:ln>
        </p:spPr>
      </p:pic>
      <p:sp>
        <p:nvSpPr>
          <p:cNvPr id="174" name="Rectangle: Rounded Corners 1"/>
          <p:cNvSpPr/>
          <p:nvPr/>
        </p:nvSpPr>
        <p:spPr>
          <a:xfrm>
            <a:off x="8839080" y="3048120"/>
            <a:ext cx="837720" cy="22824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Rectangle: Rounded Corners 6"/>
          <p:cNvSpPr/>
          <p:nvPr/>
        </p:nvSpPr>
        <p:spPr>
          <a:xfrm>
            <a:off x="11430000" y="1981080"/>
            <a:ext cx="571320" cy="45684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sp>
        <p:nvSpPr>
          <p:cNvPr id="178" name="Rectangle 8"/>
          <p:cNvSpPr/>
          <p:nvPr/>
        </p:nvSpPr>
        <p:spPr>
          <a:xfrm>
            <a:off x="0" y="6556680"/>
            <a:ext cx="12191760" cy="304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1600" spc="-1" strike="noStrike">
                <a:solidFill>
                  <a:srgbClr val="ffffff"/>
                </a:solidFill>
                <a:latin typeface="Calibri"/>
              </a:rPr>
              <a:t>Representative of all Patients  *  Enable Improvements   *  Support the Practice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179" name="Picture 3" descr=""/>
          <p:cNvPicPr/>
          <p:nvPr/>
        </p:nvPicPr>
        <p:blipFill>
          <a:blip r:embed="rId1"/>
          <a:stretch/>
        </p:blipFill>
        <p:spPr>
          <a:xfrm>
            <a:off x="6698880" y="5667480"/>
            <a:ext cx="351360" cy="34416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6" descr=""/>
          <p:cNvPicPr/>
          <p:nvPr/>
        </p:nvPicPr>
        <p:blipFill>
          <a:blip r:embed="rId2"/>
          <a:stretch/>
        </p:blipFill>
        <p:spPr>
          <a:xfrm>
            <a:off x="6705720" y="6075720"/>
            <a:ext cx="340920" cy="33804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10" descr=""/>
          <p:cNvPicPr/>
          <p:nvPr/>
        </p:nvPicPr>
        <p:blipFill>
          <a:blip r:embed="rId3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sp>
        <p:nvSpPr>
          <p:cNvPr id="182" name="TextBox 12"/>
          <p:cNvSpPr/>
          <p:nvPr/>
        </p:nvSpPr>
        <p:spPr>
          <a:xfrm>
            <a:off x="2463480" y="6096960"/>
            <a:ext cx="458316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1600" spc="-1" strike="noStrike" u="sng">
                <a:solidFill>
                  <a:srgbClr val="00708e"/>
                </a:solidFill>
                <a:uFillTx/>
                <a:latin typeface="Calibri"/>
                <a:hlinkClick r:id="rId4"/>
              </a:rPr>
              <a:t>https://friendsofparkwoodsurgery.com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83" name="TextBox 15"/>
          <p:cNvSpPr/>
          <p:nvPr/>
        </p:nvSpPr>
        <p:spPr>
          <a:xfrm>
            <a:off x="6999120" y="5667480"/>
            <a:ext cx="311220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1600" spc="-1" strike="noStrike">
                <a:solidFill>
                  <a:srgbClr val="00708e"/>
                </a:solidFill>
                <a:latin typeface="Calibri"/>
              </a:rPr>
              <a:t> </a:t>
            </a:r>
            <a:r>
              <a:rPr b="1" lang="en-GB" sz="1600" spc="-1" strike="noStrike">
                <a:solidFill>
                  <a:srgbClr val="00708e"/>
                </a:solidFill>
                <a:latin typeface="Calibri"/>
              </a:rPr>
              <a:t>@FriendsofParkwoodSurgery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84" name="TextBox 17"/>
          <p:cNvSpPr/>
          <p:nvPr/>
        </p:nvSpPr>
        <p:spPr>
          <a:xfrm>
            <a:off x="7043040" y="6044760"/>
            <a:ext cx="230580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1600" spc="-1" strike="noStrike">
                <a:solidFill>
                  <a:srgbClr val="00708e"/>
                </a:solidFill>
                <a:latin typeface="Calibri"/>
              </a:rPr>
              <a:t>@ParkwoodFriends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85" name="TextBox 19"/>
          <p:cNvSpPr/>
          <p:nvPr/>
        </p:nvSpPr>
        <p:spPr>
          <a:xfrm>
            <a:off x="2463480" y="5712840"/>
            <a:ext cx="457920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1600" spc="-1" strike="noStrike">
                <a:solidFill>
                  <a:srgbClr val="00708e"/>
                </a:solidFill>
                <a:latin typeface="Calibri"/>
              </a:rPr>
              <a:t>friendsofparkwooddrive@gmail.com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186" name="Graphic 18" descr="Internet with solid fill"/>
          <p:cNvPicPr/>
          <p:nvPr/>
        </p:nvPicPr>
        <p:blipFill>
          <a:blip r:embed="rId5"/>
          <a:stretch/>
        </p:blipFill>
        <p:spPr>
          <a:xfrm>
            <a:off x="1912680" y="6006240"/>
            <a:ext cx="550440" cy="550440"/>
          </a:xfrm>
          <a:prstGeom prst="rect">
            <a:avLst/>
          </a:prstGeom>
          <a:ln w="0">
            <a:noFill/>
          </a:ln>
        </p:spPr>
      </p:pic>
      <p:pic>
        <p:nvPicPr>
          <p:cNvPr id="187" name="Graphic 21" descr="Email with solid fill"/>
          <p:cNvPicPr/>
          <p:nvPr/>
        </p:nvPicPr>
        <p:blipFill>
          <a:blip r:embed="rId6"/>
          <a:stretch/>
        </p:blipFill>
        <p:spPr>
          <a:xfrm>
            <a:off x="1948320" y="5594040"/>
            <a:ext cx="465840" cy="465840"/>
          </a:xfrm>
          <a:prstGeom prst="rect">
            <a:avLst/>
          </a:prstGeom>
          <a:ln w="0">
            <a:noFill/>
          </a:ln>
        </p:spPr>
      </p:pic>
      <p:sp>
        <p:nvSpPr>
          <p:cNvPr id="188" name="TextBox 1"/>
          <p:cNvSpPr/>
          <p:nvPr/>
        </p:nvSpPr>
        <p:spPr>
          <a:xfrm>
            <a:off x="2181240" y="2040480"/>
            <a:ext cx="7009920" cy="26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We hope you found this guide helpful.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We would be keen to hear about your experience setting up your account and requesting medication via Patient Access.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For more information about FPS, wo we are and what we do, please visit our website, or follow us on social media.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57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sp>
        <p:nvSpPr>
          <p:cNvPr id="58" name="TextBox 3"/>
          <p:cNvSpPr/>
          <p:nvPr/>
        </p:nvSpPr>
        <p:spPr>
          <a:xfrm>
            <a:off x="609480" y="1371600"/>
            <a:ext cx="10234080" cy="36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Step 1 – Select two forms of ID and create electronic copies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Acceptable forms of ID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One must be Photo ID – Driver’s Licence, Passport, Citizen Card or Bus Pass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spcAft>
                <a:spcPts val="1001"/>
              </a:spcAft>
              <a:buClr>
                <a:srgbClr val="c00000"/>
              </a:buClr>
              <a:buFont typeface="Symbol"/>
              <a:buChar char="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The other must show your name and address – an official letter or hous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ehold bill for example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Scan or photograph both items and save the files to the device you are using to complete Step 2.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E.g. Use your mobile phone to photograph the ID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If you do not have Photo ID -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You can still register for Patient Access: take a Bank Card with your name on it and one other form of ID to the surgery: they will validate your identity and arrange a Registration Letter for you.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59" name="Rectangle 5"/>
          <p:cNvSpPr/>
          <p:nvPr/>
        </p:nvSpPr>
        <p:spPr>
          <a:xfrm>
            <a:off x="966960" y="5528160"/>
            <a:ext cx="10081800" cy="643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ffffff"/>
                </a:solidFill>
                <a:latin typeface="Calibri"/>
                <a:ea typeface="Calibri"/>
              </a:rPr>
              <a:t>IMPORTANT! Make sure your details can be read clearly from the electronic image files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62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sp>
        <p:nvSpPr>
          <p:cNvPr id="63" name="TextBox 3"/>
          <p:cNvSpPr/>
          <p:nvPr/>
        </p:nvSpPr>
        <p:spPr>
          <a:xfrm>
            <a:off x="609480" y="1371600"/>
            <a:ext cx="10234080" cy="26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Step 2 – Request a Registration Letter from Parkwood Surgery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On your PC or mobile phone, go to 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111987"/>
                  </a:solidFill>
                </a:uFill>
                <a:latin typeface="Calibri"/>
                <a:ea typeface="Calibri"/>
                <a:hlinkClick r:id="rId2"/>
              </a:rPr>
              <a:t>https://parkwoodsurgery.nhs.uk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Using the menu across the top of the page, select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 Forms 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Then from the drop-down list select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Register for Online Services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See next page for an image showing where to click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64" name="Rectangle 5"/>
          <p:cNvSpPr/>
          <p:nvPr/>
        </p:nvSpPr>
        <p:spPr>
          <a:xfrm>
            <a:off x="966960" y="5528160"/>
            <a:ext cx="10081800" cy="643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ffffff"/>
                </a:solidFill>
                <a:latin typeface="Calibri"/>
                <a:ea typeface="Calibri"/>
              </a:rPr>
              <a:t>IMPORTANT! Don’t click the Online Services button on the home page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67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2" descr=""/>
          <p:cNvPicPr/>
          <p:nvPr/>
        </p:nvPicPr>
        <p:blipFill>
          <a:blip r:embed="rId2"/>
          <a:stretch/>
        </p:blipFill>
        <p:spPr>
          <a:xfrm>
            <a:off x="0" y="-19080"/>
            <a:ext cx="12191760" cy="68767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: Rounded Corners 3"/>
          <p:cNvSpPr/>
          <p:nvPr/>
        </p:nvSpPr>
        <p:spPr>
          <a:xfrm>
            <a:off x="7772400" y="1523880"/>
            <a:ext cx="1294920" cy="53316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Rectangle: Rounded Corners 5"/>
          <p:cNvSpPr/>
          <p:nvPr/>
        </p:nvSpPr>
        <p:spPr>
          <a:xfrm>
            <a:off x="8077320" y="5638680"/>
            <a:ext cx="2285640" cy="3805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Rectangle 1"/>
          <p:cNvSpPr/>
          <p:nvPr/>
        </p:nvSpPr>
        <p:spPr>
          <a:xfrm>
            <a:off x="9144000" y="990720"/>
            <a:ext cx="2971440" cy="533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74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sp>
        <p:nvSpPr>
          <p:cNvPr id="75" name="TextBox 3"/>
          <p:cNvSpPr/>
          <p:nvPr/>
        </p:nvSpPr>
        <p:spPr>
          <a:xfrm>
            <a:off x="609480" y="1371600"/>
            <a:ext cx="10234080" cy="38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Step 2 – Request a Registration Letter from Parkwood Surgery, continued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Complete the online form with your details</a:t>
            </a:r>
            <a:endParaRPr b="0" lang="en-GB" sz="1800" spc="-1" strike="noStrike"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First Name, Last Name</a:t>
            </a:r>
            <a:endParaRPr b="0" lang="en-GB" sz="1800" spc="-1" strike="noStrike"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Date of Birth</a:t>
            </a:r>
            <a:endParaRPr b="0" lang="en-GB" sz="1800" spc="-1" strike="noStrike"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Address, including Postcode</a:t>
            </a:r>
            <a:endParaRPr b="0" lang="en-GB" sz="1800" spc="-1" strike="noStrike"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Phone Number</a:t>
            </a:r>
            <a:endParaRPr b="0" lang="en-GB" sz="1800" spc="-1" strike="noStrike"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Email Address, and confirm email address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Read the Consent statement and tick the box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See next page for an image showing the fields to complete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76" name="Rectangle 5"/>
          <p:cNvSpPr/>
          <p:nvPr/>
        </p:nvSpPr>
        <p:spPr>
          <a:xfrm>
            <a:off x="966960" y="5528160"/>
            <a:ext cx="10081800" cy="643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ffffff"/>
                </a:solidFill>
                <a:latin typeface="Calibri"/>
                <a:ea typeface="Calibri"/>
              </a:rPr>
              <a:t>IMPORTANT! Make sure your details can be read clearly from the image files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79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6" descr=""/>
          <p:cNvPicPr/>
          <p:nvPr/>
        </p:nvPicPr>
        <p:blipFill>
          <a:blip r:embed="rId2"/>
          <a:stretch/>
        </p:blipFill>
        <p:spPr>
          <a:xfrm>
            <a:off x="380880" y="1261080"/>
            <a:ext cx="5074920" cy="535680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8" descr=""/>
          <p:cNvPicPr/>
          <p:nvPr/>
        </p:nvPicPr>
        <p:blipFill>
          <a:blip r:embed="rId3"/>
          <a:stretch/>
        </p:blipFill>
        <p:spPr>
          <a:xfrm>
            <a:off x="6541200" y="2514600"/>
            <a:ext cx="5014080" cy="400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84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sp>
        <p:nvSpPr>
          <p:cNvPr id="85" name="TextBox 3"/>
          <p:cNvSpPr/>
          <p:nvPr/>
        </p:nvSpPr>
        <p:spPr>
          <a:xfrm>
            <a:off x="609480" y="1371600"/>
            <a:ext cx="10234080" cy="337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Step 2 – Request a Registration Letter from Parkwood Surgery, continued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Upload your ID files</a:t>
            </a:r>
            <a:endParaRPr b="0" lang="en-GB" sz="1800" spc="-1" strike="noStrike"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c00000"/>
              </a:buClr>
              <a:buFont typeface="Courier New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For each image, click the Upload button, navigate to the folder and select the file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spcAft>
                <a:spcPts val="1001"/>
              </a:spcAft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Confirm all information is correct, and press Submit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 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Please allow 2-3 days for the Surgery to process your request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The Surgery will ask you to collect the Registration Letter in person – take your Photo ID.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86" name="Rectangle 5"/>
          <p:cNvSpPr/>
          <p:nvPr/>
        </p:nvSpPr>
        <p:spPr>
          <a:xfrm>
            <a:off x="966960" y="5528160"/>
            <a:ext cx="10081800" cy="643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ffffff"/>
                </a:solidFill>
                <a:latin typeface="Calibri"/>
                <a:ea typeface="Calibri"/>
              </a:rPr>
              <a:t>IMPORTANT! </a:t>
            </a:r>
            <a:r>
              <a:rPr b="1" lang="en-US" sz="18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Registration Letter will contain the code you need for Step 3. 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1"/>
          <p:cNvSpPr/>
          <p:nvPr/>
        </p:nvSpPr>
        <p:spPr>
          <a:xfrm>
            <a:off x="0" y="-1440"/>
            <a:ext cx="12191760" cy="115956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Text Box 2"/>
          <p:cNvSpPr/>
          <p:nvPr/>
        </p:nvSpPr>
        <p:spPr>
          <a:xfrm>
            <a:off x="890640" y="-11520"/>
            <a:ext cx="113011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Calibri"/>
                <a:ea typeface="Times New Roman"/>
              </a:rPr>
              <a:t>The Friends of Parkwood Surgery</a:t>
            </a:r>
            <a:endParaRPr b="0" lang="en-GB" sz="5400" spc="-1" strike="noStrike">
              <a:latin typeface="Arial"/>
            </a:endParaRPr>
          </a:p>
        </p:txBody>
      </p:sp>
      <p:pic>
        <p:nvPicPr>
          <p:cNvPr id="89" name="Picture 10" descr=""/>
          <p:cNvPicPr/>
          <p:nvPr/>
        </p:nvPicPr>
        <p:blipFill>
          <a:blip r:embed="rId1"/>
          <a:stretch/>
        </p:blipFill>
        <p:spPr>
          <a:xfrm>
            <a:off x="181080" y="101160"/>
            <a:ext cx="709200" cy="954360"/>
          </a:xfrm>
          <a:prstGeom prst="rect">
            <a:avLst/>
          </a:prstGeom>
          <a:ln w="0">
            <a:noFill/>
          </a:ln>
        </p:spPr>
      </p:pic>
      <p:sp>
        <p:nvSpPr>
          <p:cNvPr id="90" name="TextBox 3"/>
          <p:cNvSpPr/>
          <p:nvPr/>
        </p:nvSpPr>
        <p:spPr>
          <a:xfrm>
            <a:off x="609480" y="1371600"/>
            <a:ext cx="10234080" cy="433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Step 3 – Register for a Patient Access account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In your web browser type 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111987"/>
                  </a:solidFill>
                </a:uFill>
                <a:latin typeface="Calibri"/>
                <a:ea typeface="Calibri"/>
                <a:hlinkClick r:id="rId2"/>
              </a:rPr>
              <a:t>https://www.patientaccess.com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Select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Register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On the following screens, enter your personal details, and account details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Add a mobile phone number 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Accept the Terms and Conditions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Select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Create Account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Select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Verify my email address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: an email is sent to the address you defined</a:t>
            </a:r>
            <a:endParaRPr b="0" lang="en-GB" sz="1800" spc="-1" strike="noStrike">
              <a:latin typeface="Arial"/>
            </a:endParaRPr>
          </a:p>
          <a:p>
            <a:pPr marL="343080" indent="-343080">
              <a:lnSpc>
                <a:spcPct val="115000"/>
              </a:lnSpc>
              <a:spcAft>
                <a:spcPts val="1001"/>
              </a:spcAft>
              <a:buClr>
                <a:srgbClr val="c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Open the email, click on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Verify my email address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ts val="1301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 </a:t>
            </a:r>
            <a:endParaRPr b="0" lang="en-GB" sz="1800" spc="-1" strike="noStrike">
              <a:latin typeface="Arial"/>
            </a:endParaRPr>
          </a:p>
          <a:p>
            <a:pPr>
              <a:lnSpc>
                <a:spcPts val="1301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 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91" name="Rectangle 5"/>
          <p:cNvSpPr/>
          <p:nvPr/>
        </p:nvSpPr>
        <p:spPr>
          <a:xfrm>
            <a:off x="966960" y="5528160"/>
            <a:ext cx="10081800" cy="643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15000"/>
              </a:lnSpc>
              <a:buNone/>
            </a:pPr>
            <a:r>
              <a:rPr b="1" lang="en-GB" sz="1800" spc="-1" strike="noStrike">
                <a:solidFill>
                  <a:srgbClr val="ffffff"/>
                </a:solidFill>
                <a:latin typeface="Calibri"/>
                <a:ea typeface="Calibri"/>
              </a:rPr>
              <a:t>IMPORTANT! </a:t>
            </a:r>
            <a:r>
              <a:rPr b="1" lang="en-GB" sz="1800" spc="-1" strike="noStrike">
                <a:solidFill>
                  <a:srgbClr val="ffffff"/>
                </a:solidFill>
                <a:latin typeface="Calibri"/>
                <a:ea typeface="Times New Roman"/>
              </a:rPr>
              <a:t>Adding your mobile phone number helps you recover access if you forget your Patient Access Password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3"/>
          <a:stretch/>
        </p:blipFill>
        <p:spPr>
          <a:xfrm>
            <a:off x="1081080" y="2405880"/>
            <a:ext cx="10500840" cy="624600"/>
          </a:xfrm>
          <a:prstGeom prst="rect">
            <a:avLst/>
          </a:prstGeom>
          <a:ln w="0">
            <a:noFill/>
          </a:ln>
        </p:spPr>
      </p:pic>
      <p:sp>
        <p:nvSpPr>
          <p:cNvPr id="93" name="Rectangle: Rounded Corners 6"/>
          <p:cNvSpPr/>
          <p:nvPr/>
        </p:nvSpPr>
        <p:spPr>
          <a:xfrm>
            <a:off x="10134720" y="2405880"/>
            <a:ext cx="1294920" cy="53316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Application>LibreOffice/7.2.5.2$Windows_X86_64 LibreOffice_project/499f9727c189e6ef3471021d6132d4c694f357e5</Application>
  <AppVersion>15.0000</AppVersion>
  <Words>1414</Words>
  <Paragraphs>185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2016-12-18T15:14:49Z</dcterms:created>
  <dc:creator>Lloanne</dc:creator>
  <dc:description/>
  <dc:language>en-GB</dc:language>
  <cp:lastModifiedBy>Lloanne Lees</cp:lastModifiedBy>
  <dcterms:modified xsi:type="dcterms:W3CDTF">2023-01-26T13:58:03Z</dcterms:modified>
  <cp:revision>15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23</vt:i4>
  </property>
</Properties>
</file>